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18"/>
  </p:notesMasterIdLst>
  <p:sldIdLst>
    <p:sldId id="256" r:id="rId5"/>
    <p:sldId id="267" r:id="rId6"/>
    <p:sldId id="268" r:id="rId7"/>
    <p:sldId id="257" r:id="rId8"/>
    <p:sldId id="258" r:id="rId9"/>
    <p:sldId id="259" r:id="rId10"/>
    <p:sldId id="260" r:id="rId11"/>
    <p:sldId id="261" r:id="rId12"/>
    <p:sldId id="262" r:id="rId13"/>
    <p:sldId id="263" r:id="rId14"/>
    <p:sldId id="264" r:id="rId15"/>
    <p:sldId id="265" r:id="rId16"/>
    <p:sldId id="266" r:id="rId17"/>
  </p:sldIdLst>
  <p:sldSz cx="9144000" cy="5143500" type="screen16x9"/>
  <p:notesSz cx="6858000" cy="9144000"/>
  <p:embeddedFontLst>
    <p:embeddedFont>
      <p:font typeface="Lato" panose="020B0604020202020204" charset="0"/>
      <p:regular r:id="rId19"/>
      <p:bold r:id="rId20"/>
      <p:italic r:id="rId21"/>
      <p:boldItalic r:id="rId22"/>
    </p:embeddedFont>
    <p:embeddedFont>
      <p:font typeface="Montserrat"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D54F8B9-FDA0-4E11-B5A0-77456F056C49}" v="3" vWet="9" dt="2021-05-10T21:45:39.638"/>
    <p1510:client id="{0915A5A4-51B9-4F35-B1AE-EF46519570E0}" v="1" dt="2021-05-10T21:51:47.710"/>
  </p1510:revLst>
</p1510:revInfo>
</file>

<file path=ppt/tableStyles.xml><?xml version="1.0" encoding="utf-8"?>
<a:tblStyleLst xmlns:a="http://schemas.openxmlformats.org/drawingml/2006/main" def="{DCEA5AAB-2072-47BE-9EC5-DFB5EB4B0756}">
  <a:tblStyle styleId="{DCEA5AAB-2072-47BE-9EC5-DFB5EB4B075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7.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6.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1.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jpeg>
</file>

<file path=ppt/media/image8.jpe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everyone, we will be discussing the tiny encryption algorithm, otherwise known as tea, and discussing its metrics shown on the raspberry pi 3b+. This research was done at </a:t>
            </a:r>
            <a:r>
              <a:rPr lang="en-US" dirty="0" err="1"/>
              <a:t>cal</a:t>
            </a:r>
            <a:r>
              <a:rPr lang="en-US" dirty="0"/>
              <a:t> poly Pomona, college of engineering under dr. Mohamed </a:t>
            </a:r>
            <a:r>
              <a:rPr lang="en-US" dirty="0" err="1"/>
              <a:t>aly</a:t>
            </a:r>
            <a:r>
              <a:rPr lang="en-US" dirty="0"/>
              <a:t>. </a:t>
            </a:r>
            <a:r>
              <a:rPr lang="en-US" dirty="0" err="1"/>
              <a:t>Im</a:t>
            </a:r>
            <a:r>
              <a:rPr lang="en-US" dirty="0"/>
              <a:t> Sydney </a:t>
            </a:r>
            <a:r>
              <a:rPr lang="en-US" dirty="0" err="1"/>
              <a:t>cady</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ceebd63503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ceebd63503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here you can see the results that were found using either timing tools, code to assembly tools, or just through equations learned through our computer </a:t>
            </a:r>
            <a:r>
              <a:rPr lang="en-US" dirty="0" err="1"/>
              <a:t>archectiture</a:t>
            </a:r>
            <a:r>
              <a:rPr lang="en-US" dirty="0"/>
              <a:t> course. We were able to determine most of these values, like CPU, CPI, and MIPS through equations used throughout our class. As you can see here the C++ code runs much faster than the Python code in every way as the execution time is only a fraction of its time and it is able to run millions of instructions per second. </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d429c192b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d429c192b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SYDNEY: As stated previously we can see that the C++ code runs 11.7 times faster than the Python. We can also see that even though C++ has more instructions that it is capable to do so. I think it is important to mention that it can be fairly difficult and inaccurate to convert Python into assembly however we did our best and determined it to be 387 lines of code. Then also as stated before we can that the CPI is much smaller for the C++ and the MIPS is much faster than the Python. Ultimately we are able to conclude that on a raspberry pi, the C++ code runs much effectively and quickly as there is probably less translation that needs to be done within the hardware. As raspberry pi, when in conjunction with Python, takes python and converts it to C++ then runs it. Where when the hardware runs into C++, there is no additional translation that needs to be done.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d429c18f6a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d429c18f6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RYAN</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d311a443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d311a443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SYDNEY</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RYAN: “</a:t>
            </a:r>
            <a:r>
              <a:rPr lang="en-US" err="1"/>
              <a:t>Im</a:t>
            </a:r>
            <a:r>
              <a:rPr lang="en-US"/>
              <a:t> Ryan Schwartz”</a:t>
            </a:r>
            <a:endParaRPr/>
          </a:p>
        </p:txBody>
      </p:sp>
    </p:spTree>
    <p:extLst>
      <p:ext uri="{BB962C8B-B14F-4D97-AF65-F5344CB8AC3E}">
        <p14:creationId xmlns:p14="http://schemas.microsoft.com/office/powerpoint/2010/main" val="32733727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STEVEN: I’M STEVEN YU</a:t>
            </a:r>
            <a:endParaRPr/>
          </a:p>
        </p:txBody>
      </p:sp>
    </p:spTree>
    <p:extLst>
      <p:ext uri="{BB962C8B-B14F-4D97-AF65-F5344CB8AC3E}">
        <p14:creationId xmlns:p14="http://schemas.microsoft.com/office/powerpoint/2010/main" val="3323209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ce0224122b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ce0224122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dirty="0"/>
              <a:t>STEVEN: </a:t>
            </a:r>
            <a:r>
              <a:rPr lang="en-US"/>
              <a:t>This </a:t>
            </a:r>
            <a:r>
              <a:rPr lang="en-US" dirty="0"/>
              <a:t>a brief</a:t>
            </a:r>
            <a:r>
              <a:rPr lang="en-US" baseline="0" dirty="0"/>
              <a:t> introduction to the Tiny Encryption Algorithm or TEA.</a:t>
            </a:r>
            <a:r>
              <a:rPr lang="en-US"/>
              <a:t> </a:t>
            </a:r>
            <a:endParaRPr lang="en-US" baseline="0"/>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TEA is a simple block cipher program in cryptography</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a:t>It</a:t>
            </a:r>
            <a:r>
              <a:rPr lang="en-US" baseline="0" dirty="0"/>
              <a:t> is designed to encrypt and decrypt data for security purposes</a:t>
            </a:r>
            <a:r>
              <a:rPr lang="en-US"/>
              <a:t>,</a:t>
            </a:r>
            <a:r>
              <a:rPr lang="en-US" baseline="0"/>
              <a:t> </a:t>
            </a:r>
            <a:r>
              <a:rPr lang="en-US"/>
              <a:t>meaning</a:t>
            </a:r>
            <a:r>
              <a:rPr lang="en-US" baseline="0" dirty="0"/>
              <a:t> it allows trusted people and devices to access the information while preventing unwanted access by hackers and such from stealing it.</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TEA does this by scrambling the information using a key so that it becomes unreadable to those who do not know the key.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TEA </a:t>
            </a:r>
            <a:r>
              <a:rPr lang="en" sz="1100" dirty="0"/>
              <a:t>operates on two 32-bit unsigned integers or</a:t>
            </a:r>
            <a:r>
              <a:rPr lang="en" sz="1100" baseline="0" dirty="0"/>
              <a:t> </a:t>
            </a:r>
            <a:r>
              <a:rPr lang="en" sz="1100" dirty="0"/>
              <a:t>one 64-bit data block of information.</a:t>
            </a:r>
          </a:p>
          <a:p>
            <a:pPr marL="0" lvl="0" indent="0" algn="l" rtl="0">
              <a:spcBef>
                <a:spcPts val="0"/>
              </a:spcBef>
              <a:spcAft>
                <a:spcPts val="0"/>
              </a:spcAft>
              <a:buNone/>
            </a:pPr>
            <a:r>
              <a:rPr lang="en" sz="1100" dirty="0"/>
              <a:t>It</a:t>
            </a:r>
            <a:r>
              <a:rPr lang="en" sz="1100" baseline="0" dirty="0"/>
              <a:t> uses</a:t>
            </a:r>
            <a:r>
              <a:rPr lang="en" sz="1100" dirty="0"/>
              <a:t> a 128-bit key.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t>A</a:t>
            </a:r>
            <a:r>
              <a:rPr lang="en" sz="1100" dirty="0"/>
              <a:t>nd the encryption</a:t>
            </a:r>
            <a:r>
              <a:rPr lang="en" sz="1100" baseline="0" dirty="0"/>
              <a:t> process runs </a:t>
            </a:r>
            <a:r>
              <a:rPr lang="en-US" sz="1100" dirty="0"/>
              <a:t>64 </a:t>
            </a:r>
            <a:r>
              <a:rPr lang="en-US" sz="1100" dirty="0" err="1"/>
              <a:t>Feistel</a:t>
            </a:r>
            <a:r>
              <a:rPr lang="en-US" sz="1100" dirty="0"/>
              <a:t> rounds or</a:t>
            </a:r>
            <a:r>
              <a:rPr lang="en-US" sz="1100" baseline="0" dirty="0"/>
              <a:t> </a:t>
            </a:r>
            <a:r>
              <a:rPr lang="en-US" sz="1100" dirty="0"/>
              <a:t>32 cycles to finish the</a:t>
            </a:r>
            <a:r>
              <a:rPr lang="en-US" sz="1100" baseline="0" dirty="0"/>
              <a:t> job</a:t>
            </a:r>
            <a:r>
              <a:rPr lang="en-US" sz="1100" dirty="0"/>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eebd6350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eebd6350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STEVEN: I will go</a:t>
            </a:r>
            <a:r>
              <a:rPr lang="en-US" baseline="0" dirty="0"/>
              <a:t> over the objective </a:t>
            </a:r>
            <a:r>
              <a:rPr lang="en-US"/>
              <a:t>of</a:t>
            </a:r>
            <a:r>
              <a:rPr lang="en-US" baseline="0" dirty="0"/>
              <a:t> this study.</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dirty="0"/>
              <a:t>We are</a:t>
            </a:r>
            <a:r>
              <a:rPr lang="en-US" baseline="0" dirty="0"/>
              <a:t> running 2 implementations of TEA, one written in Python and another in C++ on a Raspberry Pi 3B+ with a ARM Cortex-A53 processor.</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dirty="0"/>
              <a:t>Both </a:t>
            </a:r>
            <a:r>
              <a:rPr lang="en-US"/>
              <a:t>implementations </a:t>
            </a:r>
            <a:r>
              <a:rPr lang="en-US" dirty="0"/>
              <a:t>of</a:t>
            </a:r>
            <a:r>
              <a:rPr lang="en-US" baseline="0" dirty="0"/>
              <a:t> TEA will be individually executed on the Raspberry Pi and metrics of their performance will be collected and compared.</a:t>
            </a:r>
          </a:p>
          <a:p>
            <a:pPr marL="0" lvl="0" indent="0" algn="l" rtl="0">
              <a:spcBef>
                <a:spcPts val="0"/>
              </a:spcBef>
              <a:spcAft>
                <a:spcPts val="0"/>
              </a:spcAft>
              <a:buNone/>
            </a:pPr>
            <a:endParaRPr lang="en-US" baseline="0" dirty="0"/>
          </a:p>
          <a:p>
            <a:pPr marL="0" lvl="0" indent="0" algn="l" rtl="0">
              <a:spcBef>
                <a:spcPts val="0"/>
              </a:spcBef>
              <a:spcAft>
                <a:spcPts val="0"/>
              </a:spcAft>
              <a:buNone/>
            </a:pPr>
            <a:r>
              <a:rPr lang="en-US" baseline="0" dirty="0"/>
              <a:t>The performance metrics include CPI, MIPS, execution time and power consumption.</a:t>
            </a:r>
          </a:p>
          <a:p>
            <a:pPr marL="0" lvl="0" indent="0" algn="l" rtl="0">
              <a:spcBef>
                <a:spcPts val="0"/>
              </a:spcBef>
              <a:spcAft>
                <a:spcPts val="0"/>
              </a:spcAft>
              <a:buNone/>
            </a:pPr>
            <a:endParaRPr lang="en-US" baseline="0" dirty="0"/>
          </a:p>
          <a:p>
            <a:pPr marL="0" indent="0">
              <a:buNone/>
            </a:pPr>
            <a:r>
              <a:rPr lang="en-US"/>
              <a:t>Doing this analysis </a:t>
            </a:r>
            <a:r>
              <a:rPr lang="en-US" baseline="0" dirty="0"/>
              <a:t>will allow us to determine the efficiency of data encryption algorithms </a:t>
            </a:r>
            <a:r>
              <a:rPr lang="en-US"/>
              <a:t>like TEA</a:t>
            </a:r>
            <a:r>
              <a:rPr lang="en-US" baseline="0" dirty="0"/>
              <a:t>.</a:t>
            </a:r>
            <a:endParaRPr lang="en-US" baseline="0"/>
          </a:p>
          <a:p>
            <a:pPr marL="0" lvl="0" indent="0" algn="l" rtl="0">
              <a:spcBef>
                <a:spcPts val="0"/>
              </a:spcBef>
              <a:spcAft>
                <a:spcPts val="0"/>
              </a:spcAft>
              <a:buNone/>
            </a:pPr>
            <a:endParaRPr lang="en-US" baseline="0" dirty="0"/>
          </a:p>
          <a:p>
            <a:pPr marL="0" indent="0">
              <a:buNone/>
            </a:pPr>
            <a:r>
              <a:rPr lang="en-US" baseline="0" dirty="0"/>
              <a:t>It will ultimately</a:t>
            </a:r>
            <a:r>
              <a:rPr lang="en-US"/>
              <a:t> help</a:t>
            </a:r>
            <a:r>
              <a:rPr lang="en-US" baseline="0"/>
              <a:t> </a:t>
            </a:r>
            <a:r>
              <a:rPr lang="en-US"/>
              <a:t>us optimize programs</a:t>
            </a:r>
            <a:r>
              <a:rPr lang="en-US" baseline="0" dirty="0"/>
              <a:t> to increase the efficiency of encryption algorithms in </a:t>
            </a:r>
            <a:r>
              <a:rPr lang="en-US" baseline="0" dirty="0" err="1"/>
              <a:t>IoT</a:t>
            </a:r>
            <a:r>
              <a:rPr lang="en-US" baseline="0" dirty="0"/>
              <a:t> devices.</a:t>
            </a:r>
            <a:endParaRPr lang="en-US" baseline="0"/>
          </a:p>
          <a:p>
            <a:pPr marL="0" lvl="0" indent="0" algn="l" rtl="0">
              <a:spcBef>
                <a:spcPts val="0"/>
              </a:spcBef>
              <a:spcAft>
                <a:spcPts val="0"/>
              </a:spcAft>
              <a:buNone/>
            </a:pPr>
            <a:endParaRPr lang="en-US" baseline="0" dirty="0"/>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ceebd63503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ceebd63503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RYAN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ceebd63503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ceebd63503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RYAN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d489af25c7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d489af25c7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RYAN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ceebd63503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ceebd63503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SYDNEY: so the benchmarking tools we used were actually done through additions made into the TEA code or through other resources. For example, in converting the Python or C++ code to assembly we either used an outside source or used the complier itself. So Python we used the Godbolt compiler explore and for C++ we used the built in compiler system found on </a:t>
            </a:r>
            <a:r>
              <a:rPr lang="en-US" dirty="0" err="1"/>
              <a:t>raspberrypi</a:t>
            </a:r>
            <a:r>
              <a:rPr lang="en-US" dirty="0"/>
              <a:t>.</a:t>
            </a:r>
          </a:p>
          <a:p>
            <a:pPr marL="0" lvl="0" indent="0" algn="l" rtl="0">
              <a:spcBef>
                <a:spcPts val="0"/>
              </a:spcBef>
              <a:spcAft>
                <a:spcPts val="0"/>
              </a:spcAft>
              <a:buNone/>
            </a:pPr>
            <a:r>
              <a:rPr lang="en-US" dirty="0"/>
              <a:t>Then to determine the timing of the device we used the appropriate timing libraries for Python and </a:t>
            </a:r>
            <a:r>
              <a:rPr lang="en-US" dirty="0" err="1"/>
              <a:t>c++</a:t>
            </a:r>
            <a:r>
              <a:rPr lang="en-US" dirty="0"/>
              <a:t>. So for python we used the time module and for </a:t>
            </a:r>
            <a:r>
              <a:rPr lang="en-US" dirty="0" err="1"/>
              <a:t>c++</a:t>
            </a:r>
            <a:r>
              <a:rPr lang="en-US" dirty="0"/>
              <a:t> we used the chrono library. </a:t>
            </a:r>
          </a:p>
          <a:p>
            <a:pPr marL="0" lvl="0" indent="0" algn="l" rtl="0">
              <a:spcBef>
                <a:spcPts val="0"/>
              </a:spcBef>
              <a:spcAft>
                <a:spcPts val="0"/>
              </a:spcAft>
              <a:buNone/>
            </a:pPr>
            <a:r>
              <a:rPr lang="en-US" dirty="0"/>
              <a:t>Then we also ran </a:t>
            </a:r>
            <a:r>
              <a:rPr lang="en-US" dirty="0" err="1"/>
              <a:t>mentrics</a:t>
            </a:r>
            <a:r>
              <a:rPr lang="en-US" dirty="0"/>
              <a:t> based upon power and we used a USB power meter to find and determine these metrics. </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8.jpe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747900"/>
            <a:ext cx="5017500" cy="240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Tiny Encryption Algorithm (TEA) Benchmarking on the Raspberry Pi 3B+</a:t>
            </a:r>
            <a:endParaRPr/>
          </a:p>
        </p:txBody>
      </p:sp>
      <p:sp>
        <p:nvSpPr>
          <p:cNvPr id="135" name="Google Shape;135;p13"/>
          <p:cNvSpPr txBox="1">
            <a:spLocks noGrp="1"/>
          </p:cNvSpPr>
          <p:nvPr>
            <p:ph type="subTitle" idx="1"/>
          </p:nvPr>
        </p:nvSpPr>
        <p:spPr>
          <a:xfrm>
            <a:off x="607175" y="3447600"/>
            <a:ext cx="7947600" cy="14007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1018"/>
              <a:buNone/>
            </a:pPr>
            <a:r>
              <a:rPr lang="en" sz="1602"/>
              <a:t>California State Polytechnic University, Pomona</a:t>
            </a:r>
            <a:endParaRPr sz="1602"/>
          </a:p>
          <a:p>
            <a:pPr marL="0" lvl="0" indent="0" algn="ctr" rtl="0">
              <a:lnSpc>
                <a:spcPct val="80000"/>
              </a:lnSpc>
              <a:spcBef>
                <a:spcPts val="0"/>
              </a:spcBef>
              <a:spcAft>
                <a:spcPts val="0"/>
              </a:spcAft>
              <a:buSzPts val="1018"/>
              <a:buNone/>
            </a:pPr>
            <a:r>
              <a:rPr lang="en" sz="1602"/>
              <a:t>College of Engineering</a:t>
            </a:r>
            <a:endParaRPr sz="1602"/>
          </a:p>
          <a:p>
            <a:pPr marL="0" lvl="0" indent="0" algn="ctr" rtl="0">
              <a:lnSpc>
                <a:spcPct val="80000"/>
              </a:lnSpc>
              <a:spcBef>
                <a:spcPts val="0"/>
              </a:spcBef>
              <a:spcAft>
                <a:spcPts val="0"/>
              </a:spcAft>
              <a:buSzPts val="1018"/>
              <a:buNone/>
            </a:pPr>
            <a:r>
              <a:rPr lang="en" sz="1602"/>
              <a:t>Department of Electrical and Computer Engineering</a:t>
            </a:r>
            <a:endParaRPr sz="1602"/>
          </a:p>
          <a:p>
            <a:pPr marL="0" lvl="0" indent="0" algn="ctr" rtl="0">
              <a:lnSpc>
                <a:spcPct val="80000"/>
              </a:lnSpc>
              <a:spcBef>
                <a:spcPts val="0"/>
              </a:spcBef>
              <a:spcAft>
                <a:spcPts val="0"/>
              </a:spcAft>
              <a:buSzPts val="1018"/>
              <a:buNone/>
            </a:pPr>
            <a:endParaRPr sz="1602"/>
          </a:p>
          <a:p>
            <a:pPr marL="0" lvl="0" indent="0" algn="ctr" rtl="0">
              <a:lnSpc>
                <a:spcPct val="80000"/>
              </a:lnSpc>
              <a:spcBef>
                <a:spcPts val="0"/>
              </a:spcBef>
              <a:spcAft>
                <a:spcPts val="0"/>
              </a:spcAft>
              <a:buSzPts val="1018"/>
              <a:buNone/>
            </a:pPr>
            <a:r>
              <a:rPr lang="en" sz="1602"/>
              <a:t>Sydney Cady, Ryan Schwartz, Steven Yu, Mohamed El-Hadedy Aly</a:t>
            </a:r>
            <a:endParaRPr sz="1602"/>
          </a:p>
        </p:txBody>
      </p:sp>
      <p:pic>
        <p:nvPicPr>
          <p:cNvPr id="3" name="Audio 2">
            <a:hlinkClick r:id="" action="ppaction://media"/>
            <a:extLst>
              <a:ext uri="{FF2B5EF4-FFF2-40B4-BE49-F238E27FC236}">
                <a16:creationId xmlns:a16="http://schemas.microsoft.com/office/drawing/2014/main" id="{5711659A-153C-41C7-8B62-B5C858B357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482"/>
    </mc:Choice>
    <mc:Fallback xmlns="">
      <p:transition spd="slow" advTm="164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Performance Results</a:t>
            </a:r>
            <a:endParaRPr/>
          </a:p>
        </p:txBody>
      </p:sp>
      <p:graphicFrame>
        <p:nvGraphicFramePr>
          <p:cNvPr id="179" name="Google Shape;179;p20"/>
          <p:cNvGraphicFramePr/>
          <p:nvPr/>
        </p:nvGraphicFramePr>
        <p:xfrm>
          <a:off x="952500" y="2470250"/>
          <a:ext cx="7239000" cy="2286000"/>
        </p:xfrm>
        <a:graphic>
          <a:graphicData uri="http://schemas.openxmlformats.org/drawingml/2006/table">
            <a:tbl>
              <a:tblPr>
                <a:noFill/>
                <a:tableStyleId>{DCEA5AAB-2072-47BE-9EC5-DFB5EB4B0756}</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en" sz="1300">
                          <a:solidFill>
                            <a:schemeClr val="lt1"/>
                          </a:solidFill>
                        </a:rPr>
                        <a:t>Performance Metric</a:t>
                      </a:r>
                      <a:endParaRPr sz="1300">
                        <a:solidFill>
                          <a:schemeClr val="lt1"/>
                        </a:solidFill>
                      </a:endParaRPr>
                    </a:p>
                  </a:txBody>
                  <a:tcPr marL="91425" marR="91425" marT="91425" marB="91425">
                    <a:lnR w="9525" cap="flat" cmpd="sng">
                      <a:solidFill>
                        <a:srgbClr val="9E9E9E"/>
                      </a:solidFill>
                      <a:prstDash val="solid"/>
                      <a:round/>
                      <a:headEnd type="none" w="sm" len="sm"/>
                      <a:tailEnd type="none" w="sm" len="sm"/>
                    </a:ln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lt1"/>
                          </a:solidFill>
                        </a:rPr>
                        <a:t>Python</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300">
                          <a:solidFill>
                            <a:schemeClr val="lt1"/>
                          </a:solidFill>
                        </a:rPr>
                        <a:t>C++</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300">
                          <a:solidFill>
                            <a:schemeClr val="lt1"/>
                          </a:solidFill>
                        </a:rPr>
                        <a:t>Assembly instruction count</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387</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687</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300">
                          <a:solidFill>
                            <a:schemeClr val="lt1"/>
                          </a:solidFill>
                        </a:rPr>
                        <a:t>Execution time</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1.6983771 ms</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0.145586 ms</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sz="1300">
                          <a:solidFill>
                            <a:schemeClr val="lt1"/>
                          </a:solidFill>
                        </a:rPr>
                        <a:t>CPU clock cycles</a:t>
                      </a:r>
                      <a:endParaRPr sz="1300">
                        <a:solidFill>
                          <a:schemeClr val="lt1"/>
                        </a:solidFill>
                      </a:endParaRPr>
                    </a:p>
                  </a:txBody>
                  <a:tcPr marL="91425" marR="91425" marT="91425" marB="91425">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2038.13</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174.71</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sz="1300">
                          <a:solidFill>
                            <a:schemeClr val="lt1"/>
                          </a:solidFill>
                        </a:rPr>
                        <a:t>CPI</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5.26629</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0.254299</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 sz="1300">
                          <a:solidFill>
                            <a:schemeClr val="lt1"/>
                          </a:solidFill>
                        </a:rPr>
                        <a:t>MIPS</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0.227865</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300">
                          <a:solidFill>
                            <a:schemeClr val="lt1"/>
                          </a:solidFill>
                        </a:rPr>
                        <a:t>4.71886</a:t>
                      </a:r>
                      <a:endParaRPr sz="1300">
                        <a:solidFill>
                          <a:schemeClr val="lt1"/>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80" name="Google Shape;180;p20"/>
          <p:cNvSpPr txBox="1">
            <a:spLocks noGrp="1"/>
          </p:cNvSpPr>
          <p:nvPr>
            <p:ph type="body" idx="1"/>
          </p:nvPr>
        </p:nvSpPr>
        <p:spPr>
          <a:xfrm>
            <a:off x="952500" y="1567450"/>
            <a:ext cx="7239000" cy="8313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400"/>
              <a:t>50 encryption-decryption pairs were executed and timed for the entire duration of each benchmark. The following results are based on an average per-pair execution time.</a:t>
            </a:r>
            <a:endParaRPr sz="1400"/>
          </a:p>
        </p:txBody>
      </p:sp>
      <p:pic>
        <p:nvPicPr>
          <p:cNvPr id="2" name="Audio 1">
            <a:hlinkClick r:id="" action="ppaction://media"/>
            <a:extLst>
              <a:ext uri="{FF2B5EF4-FFF2-40B4-BE49-F238E27FC236}">
                <a16:creationId xmlns:a16="http://schemas.microsoft.com/office/drawing/2014/main" id="{45442552-F522-420D-A9CE-724791759B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318"/>
    </mc:Choice>
    <mc:Fallback xmlns="">
      <p:transition spd="slow" advTm="26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Performance Analysis</a:t>
            </a:r>
            <a:endParaRPr/>
          </a:p>
        </p:txBody>
      </p:sp>
      <p:sp>
        <p:nvSpPr>
          <p:cNvPr id="186" name="Google Shape;186;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sz="1400"/>
              <a:t>TEA in C++ runs approximately 11.7 times faster than in Python on a Raspberry Pi 3B+.</a:t>
            </a:r>
            <a:endParaRPr sz="1400"/>
          </a:p>
          <a:p>
            <a:pPr marL="914400" lvl="1" indent="-317500" algn="l" rtl="0">
              <a:spcBef>
                <a:spcPts val="0"/>
              </a:spcBef>
              <a:spcAft>
                <a:spcPts val="0"/>
              </a:spcAft>
              <a:buSzPts val="1400"/>
              <a:buChar char="○"/>
            </a:pPr>
            <a:r>
              <a:rPr lang="en" sz="1300">
                <a:latin typeface="Arial"/>
                <a:ea typeface="Arial"/>
                <a:cs typeface="Arial"/>
                <a:sym typeface="Arial"/>
              </a:rPr>
              <a:t>1.6983771 ms (</a:t>
            </a:r>
            <a:r>
              <a:rPr lang="en" sz="1400"/>
              <a:t>C++) </a:t>
            </a:r>
            <a:r>
              <a:rPr lang="en" sz="1300">
                <a:latin typeface="Arial"/>
                <a:ea typeface="Arial"/>
                <a:cs typeface="Arial"/>
                <a:sym typeface="Arial"/>
              </a:rPr>
              <a:t>vs. 0.145586 ms (Python)</a:t>
            </a:r>
            <a:endParaRPr sz="1300">
              <a:latin typeface="Arial"/>
              <a:ea typeface="Arial"/>
              <a:cs typeface="Arial"/>
              <a:sym typeface="Arial"/>
            </a:endParaRPr>
          </a:p>
          <a:p>
            <a:pPr marL="457200" lvl="0" indent="-317500" algn="l" rtl="0">
              <a:spcBef>
                <a:spcPts val="0"/>
              </a:spcBef>
              <a:spcAft>
                <a:spcPts val="0"/>
              </a:spcAft>
              <a:buSzPts val="1400"/>
              <a:buChar char="●"/>
            </a:pPr>
            <a:r>
              <a:rPr lang="en" sz="1400"/>
              <a:t>TEA in C++ contains more lines of assembly instructions than in Python.</a:t>
            </a:r>
            <a:endParaRPr sz="1400"/>
          </a:p>
          <a:p>
            <a:pPr marL="914400" lvl="1" indent="-317500" algn="l" rtl="0">
              <a:spcBef>
                <a:spcPts val="0"/>
              </a:spcBef>
              <a:spcAft>
                <a:spcPts val="0"/>
              </a:spcAft>
              <a:buSzPts val="1400"/>
              <a:buChar char="○"/>
            </a:pPr>
            <a:r>
              <a:rPr lang="en" sz="1300">
                <a:latin typeface="Arial"/>
                <a:ea typeface="Arial"/>
                <a:cs typeface="Arial"/>
                <a:sym typeface="Arial"/>
              </a:rPr>
              <a:t>687 lines (C++) vs. 387 lines (Python)</a:t>
            </a:r>
            <a:endParaRPr sz="1400"/>
          </a:p>
          <a:p>
            <a:pPr marL="457200" lvl="0" indent="-317500" algn="l" rtl="0">
              <a:spcBef>
                <a:spcPts val="0"/>
              </a:spcBef>
              <a:spcAft>
                <a:spcPts val="0"/>
              </a:spcAft>
              <a:buSzPts val="1400"/>
              <a:buChar char="●"/>
            </a:pPr>
            <a:r>
              <a:rPr lang="en" sz="1400"/>
              <a:t>CPI and MIPS data shows that TEA in C++ is more efficient at cycling the instructions than in Python.</a:t>
            </a:r>
            <a:endParaRPr sz="1400"/>
          </a:p>
          <a:p>
            <a:pPr marL="914400" lvl="1" indent="-317500" algn="l" rtl="0">
              <a:spcBef>
                <a:spcPts val="0"/>
              </a:spcBef>
              <a:spcAft>
                <a:spcPts val="0"/>
              </a:spcAft>
              <a:buSzPts val="1400"/>
              <a:buChar char="○"/>
            </a:pPr>
            <a:r>
              <a:rPr lang="en" sz="1300">
                <a:latin typeface="Arial"/>
                <a:ea typeface="Arial"/>
                <a:cs typeface="Arial"/>
                <a:sym typeface="Arial"/>
              </a:rPr>
              <a:t>0.254299 CPI (C++) vs. 5.26629 CPI (Python)</a:t>
            </a:r>
            <a:endParaRPr sz="1300">
              <a:latin typeface="Arial"/>
              <a:ea typeface="Arial"/>
              <a:cs typeface="Arial"/>
              <a:sym typeface="Arial"/>
            </a:endParaRPr>
          </a:p>
          <a:p>
            <a:pPr marL="914400" lvl="1" indent="-311150" algn="l" rtl="0">
              <a:spcBef>
                <a:spcPts val="0"/>
              </a:spcBef>
              <a:spcAft>
                <a:spcPts val="0"/>
              </a:spcAft>
              <a:buSzPts val="1300"/>
              <a:buFont typeface="Arial"/>
              <a:buChar char="○"/>
            </a:pPr>
            <a:r>
              <a:rPr lang="en" sz="1300">
                <a:latin typeface="Arial"/>
                <a:ea typeface="Arial"/>
                <a:cs typeface="Arial"/>
                <a:sym typeface="Arial"/>
              </a:rPr>
              <a:t>4.71886 MIPS (C++) vs. 0.227865 MIPS (Python)</a:t>
            </a:r>
            <a:endParaRPr sz="1300">
              <a:latin typeface="Arial"/>
              <a:ea typeface="Arial"/>
              <a:cs typeface="Arial"/>
              <a:sym typeface="Arial"/>
            </a:endParaRPr>
          </a:p>
        </p:txBody>
      </p:sp>
      <p:pic>
        <p:nvPicPr>
          <p:cNvPr id="3" name="Audio 2">
            <a:hlinkClick r:id="" action="ppaction://media"/>
            <a:extLst>
              <a:ext uri="{FF2B5EF4-FFF2-40B4-BE49-F238E27FC236}">
                <a16:creationId xmlns:a16="http://schemas.microsoft.com/office/drawing/2014/main" id="{59EB0A3D-4617-44DF-A22E-1EF8E6CC1EF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9380"/>
    </mc:Choice>
    <mc:Fallback xmlns="">
      <p:transition spd="slow" advTm="593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Power Consumption</a:t>
            </a:r>
            <a:endParaRPr/>
          </a:p>
        </p:txBody>
      </p:sp>
      <p:sp>
        <p:nvSpPr>
          <p:cNvPr id="192" name="Google Shape;192;p22"/>
          <p:cNvSpPr txBox="1">
            <a:spLocks noGrp="1"/>
          </p:cNvSpPr>
          <p:nvPr>
            <p:ph type="body" idx="1"/>
          </p:nvPr>
        </p:nvSpPr>
        <p:spPr>
          <a:xfrm>
            <a:off x="1271850" y="1152771"/>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dirty="0"/>
              <a:t>TYLT WA-15TPP5200 5200 mAh power bank supplying a Raspberry Pi 3B+ running a Python implementation of TEA without parallelism.</a:t>
            </a:r>
            <a:endParaRPr sz="1400" dirty="0"/>
          </a:p>
          <a:p>
            <a:pPr marL="457200" lvl="0" indent="-317500" algn="l" rtl="0">
              <a:spcBef>
                <a:spcPts val="1200"/>
              </a:spcBef>
              <a:spcAft>
                <a:spcPts val="0"/>
              </a:spcAft>
              <a:buSzPts val="1400"/>
              <a:buChar char="●"/>
            </a:pPr>
            <a:r>
              <a:rPr lang="en" sz="1400" dirty="0"/>
              <a:t>Executing TEA on a Raspberry Pi 3B+ requires 4.82 V and 0.38 A on average.</a:t>
            </a:r>
            <a:endParaRPr sz="1400" dirty="0"/>
          </a:p>
          <a:p>
            <a:pPr marL="457200" lvl="0" indent="-317500" algn="l" rtl="0">
              <a:spcBef>
                <a:spcPts val="0"/>
              </a:spcBef>
              <a:spcAft>
                <a:spcPts val="0"/>
              </a:spcAft>
              <a:buSzPts val="1400"/>
              <a:buChar char="●"/>
            </a:pPr>
            <a:r>
              <a:rPr lang="en" sz="1400" dirty="0"/>
              <a:t>A 5200 mAh power bank yields an approximate battery life of 13.7 hours.</a:t>
            </a:r>
            <a:endParaRPr sz="1400" dirty="0"/>
          </a:p>
          <a:p>
            <a:pPr marL="457200" lvl="0" indent="-317500" algn="l" rtl="0">
              <a:spcBef>
                <a:spcPts val="0"/>
              </a:spcBef>
              <a:spcAft>
                <a:spcPts val="0"/>
              </a:spcAft>
              <a:buSzPts val="1400"/>
              <a:buChar char="●"/>
            </a:pPr>
            <a:r>
              <a:rPr lang="en" sz="1400" dirty="0"/>
              <a:t>18650 batteries are a great scalable solution </a:t>
            </a:r>
            <a:r>
              <a:rPr lang="en" sz="1400" dirty="0">
                <a:sym typeface="Wingdings" panose="05000000000000000000" pitchFamily="2" charset="2"/>
              </a:rPr>
              <a:t></a:t>
            </a:r>
            <a:r>
              <a:rPr lang="en" sz="1400" dirty="0"/>
              <a:t>.</a:t>
            </a:r>
            <a:endParaRPr sz="1400" dirty="0"/>
          </a:p>
          <a:p>
            <a:pPr marL="457200" lvl="0" indent="-317500" algn="l" rtl="0">
              <a:spcBef>
                <a:spcPts val="0"/>
              </a:spcBef>
              <a:spcAft>
                <a:spcPts val="0"/>
              </a:spcAft>
              <a:buSzPts val="1400"/>
              <a:buChar char="●"/>
            </a:pPr>
            <a:r>
              <a:rPr lang="en" sz="1400" dirty="0"/>
              <a:t>Approximately 29 million TEA executions can be made in the duration of the 5200 mAh power bank battery life without running any other process.</a:t>
            </a:r>
            <a:endParaRPr sz="1400" dirty="0"/>
          </a:p>
        </p:txBody>
      </p:sp>
      <p:pic>
        <p:nvPicPr>
          <p:cNvPr id="3" name="Picture 2">
            <a:extLst>
              <a:ext uri="{FF2B5EF4-FFF2-40B4-BE49-F238E27FC236}">
                <a16:creationId xmlns:a16="http://schemas.microsoft.com/office/drawing/2014/main" id="{6072A56D-E1F5-441E-9410-3C5684F07D97}"/>
              </a:ext>
            </a:extLst>
          </p:cNvPr>
          <p:cNvPicPr>
            <a:picLocks noChangeAspect="1"/>
          </p:cNvPicPr>
          <p:nvPr/>
        </p:nvPicPr>
        <p:blipFill>
          <a:blip r:embed="rId5"/>
          <a:stretch>
            <a:fillRect/>
          </a:stretch>
        </p:blipFill>
        <p:spPr>
          <a:xfrm>
            <a:off x="2731143" y="3425579"/>
            <a:ext cx="3210373" cy="1228896"/>
          </a:xfrm>
          <a:prstGeom prst="rect">
            <a:avLst/>
          </a:prstGeom>
        </p:spPr>
      </p:pic>
      <p:pic>
        <p:nvPicPr>
          <p:cNvPr id="6" name="Picture 5">
            <a:extLst>
              <a:ext uri="{FF2B5EF4-FFF2-40B4-BE49-F238E27FC236}">
                <a16:creationId xmlns:a16="http://schemas.microsoft.com/office/drawing/2014/main" id="{3EBBF3DF-8064-4F1C-97AF-C9417A2A1A56}"/>
              </a:ext>
            </a:extLst>
          </p:cNvPr>
          <p:cNvPicPr/>
          <p:nvPr/>
        </p:nvPicPr>
        <p:blipFill rotWithShape="1">
          <a:blip r:embed="rId6" cstate="print">
            <a:extLst>
              <a:ext uri="{28A0092B-C50C-407E-A947-70E740481C1C}">
                <a14:useLocalDpi xmlns:a14="http://schemas.microsoft.com/office/drawing/2010/main" val="0"/>
              </a:ext>
            </a:extLst>
          </a:blip>
          <a:srcRect l="36984" r="27679"/>
          <a:stretch/>
        </p:blipFill>
        <p:spPr bwMode="auto">
          <a:xfrm rot="5400000">
            <a:off x="698925" y="3105493"/>
            <a:ext cx="1130300" cy="1770472"/>
          </a:xfrm>
          <a:prstGeom prst="rect">
            <a:avLst/>
          </a:prstGeom>
          <a:noFill/>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385F891F-B55B-4641-AB7D-0F2348B22447}"/>
              </a:ext>
            </a:extLst>
          </p:cNvPr>
          <p:cNvPicPr/>
          <p:nvPr/>
        </p:nvPicPr>
        <p:blipFill rotWithShape="1">
          <a:blip r:embed="rId7" cstate="print">
            <a:extLst>
              <a:ext uri="{28A0092B-C50C-407E-A947-70E740481C1C}">
                <a14:useLocalDpi xmlns:a14="http://schemas.microsoft.com/office/drawing/2010/main" val="0"/>
              </a:ext>
            </a:extLst>
          </a:blip>
          <a:srcRect l="12798" r="32063"/>
          <a:stretch/>
        </p:blipFill>
        <p:spPr bwMode="auto">
          <a:xfrm rot="5400000">
            <a:off x="6798498" y="2968391"/>
            <a:ext cx="1568967" cy="2119266"/>
          </a:xfrm>
          <a:prstGeom prst="rect">
            <a:avLst/>
          </a:prstGeom>
          <a:noFill/>
          <a:ln>
            <a:noFill/>
          </a:ln>
          <a:extLst>
            <a:ext uri="{53640926-AAD7-44D8-BBD7-CCE9431645EC}">
              <a14:shadowObscured xmlns:a14="http://schemas.microsoft.com/office/drawing/2010/main"/>
            </a:ext>
          </a:extLst>
        </p:spPr>
      </p:pic>
      <p:pic>
        <p:nvPicPr>
          <p:cNvPr id="5" name="Audio 4">
            <a:hlinkClick r:id="" action="ppaction://media"/>
            <a:extLst>
              <a:ext uri="{FF2B5EF4-FFF2-40B4-BE49-F238E27FC236}">
                <a16:creationId xmlns:a16="http://schemas.microsoft.com/office/drawing/2014/main" id="{55E57089-2C51-40A1-82D7-62240BE3369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8477"/>
    </mc:Choice>
    <mc:Fallback xmlns="">
      <p:transition spd="slow" advTm="884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Resources</a:t>
            </a:r>
            <a:endParaRPr/>
          </a:p>
        </p:txBody>
      </p:sp>
      <p:sp>
        <p:nvSpPr>
          <p:cNvPr id="198" name="Google Shape;198;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en" sz="1400"/>
              <a:t>Python TEA implementation, stack overflow, https://stackoverflow.com/questions/2588364/python-tea-implementation</a:t>
            </a:r>
            <a:endParaRPr sz="1400"/>
          </a:p>
          <a:p>
            <a:pPr marL="457200" lvl="0" indent="-317500" algn="l" rtl="0">
              <a:spcBef>
                <a:spcPts val="0"/>
              </a:spcBef>
              <a:spcAft>
                <a:spcPts val="0"/>
              </a:spcAft>
              <a:buSzPts val="1400"/>
              <a:buChar char="●"/>
            </a:pPr>
            <a:r>
              <a:rPr lang="en" sz="1400"/>
              <a:t>David Wheeler and Roger Needham, “The Tiny Encryption Algorithm (TEA)”, Cambridge Computer Laboratory</a:t>
            </a:r>
            <a:endParaRPr sz="1400"/>
          </a:p>
          <a:p>
            <a:pPr marL="457200" lvl="0" indent="-317500" algn="l" rtl="0">
              <a:spcBef>
                <a:spcPts val="0"/>
              </a:spcBef>
              <a:spcAft>
                <a:spcPts val="0"/>
              </a:spcAft>
              <a:buSzPts val="1400"/>
              <a:buChar char="●"/>
            </a:pPr>
            <a:r>
              <a:rPr lang="en" sz="1400"/>
              <a:t>Python to assembly, Compiler Explorer, https://godbolt.org/</a:t>
            </a:r>
            <a:endParaRPr sz="1400"/>
          </a:p>
          <a:p>
            <a:pPr marL="457200" lvl="0" indent="-317500" algn="l" rtl="0">
              <a:spcBef>
                <a:spcPts val="0"/>
              </a:spcBef>
              <a:spcAft>
                <a:spcPts val="0"/>
              </a:spcAft>
              <a:buSzPts val="1400"/>
              <a:buChar char="●"/>
            </a:pPr>
            <a:r>
              <a:rPr lang="en" sz="1400"/>
              <a:t>Convert C/C++ code to assembly language, GeeksforGeeks, https://www.geeksforgeeks.org/convert-cc-code-to-assembly-language/</a:t>
            </a:r>
            <a:endParaRPr sz="1400"/>
          </a:p>
        </p:txBody>
      </p:sp>
      <p:pic>
        <p:nvPicPr>
          <p:cNvPr id="3" name="Audio 2">
            <a:hlinkClick r:id="" action="ppaction://media"/>
            <a:extLst>
              <a:ext uri="{FF2B5EF4-FFF2-40B4-BE49-F238E27FC236}">
                <a16:creationId xmlns:a16="http://schemas.microsoft.com/office/drawing/2014/main" id="{7E5E3374-4154-40A7-82E6-C03EDD6159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930"/>
    </mc:Choice>
    <mc:Fallback xmlns="">
      <p:transition spd="slow" advTm="38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747900"/>
            <a:ext cx="5017500" cy="240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Tiny Encryption Algorithm (TEA) Benchmarking on the Raspberry Pi 3B+</a:t>
            </a:r>
            <a:endParaRPr/>
          </a:p>
        </p:txBody>
      </p:sp>
      <p:sp>
        <p:nvSpPr>
          <p:cNvPr id="135" name="Google Shape;135;p13"/>
          <p:cNvSpPr txBox="1">
            <a:spLocks noGrp="1"/>
          </p:cNvSpPr>
          <p:nvPr>
            <p:ph type="subTitle" idx="1"/>
          </p:nvPr>
        </p:nvSpPr>
        <p:spPr>
          <a:xfrm>
            <a:off x="607175" y="3447600"/>
            <a:ext cx="7947600" cy="14007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1018"/>
              <a:buNone/>
            </a:pPr>
            <a:r>
              <a:rPr lang="en" sz="1602"/>
              <a:t>California State Polytechnic University, Pomona</a:t>
            </a:r>
            <a:endParaRPr sz="1602"/>
          </a:p>
          <a:p>
            <a:pPr marL="0" lvl="0" indent="0" algn="ctr" rtl="0">
              <a:lnSpc>
                <a:spcPct val="80000"/>
              </a:lnSpc>
              <a:spcBef>
                <a:spcPts val="0"/>
              </a:spcBef>
              <a:spcAft>
                <a:spcPts val="0"/>
              </a:spcAft>
              <a:buSzPts val="1018"/>
              <a:buNone/>
            </a:pPr>
            <a:r>
              <a:rPr lang="en" sz="1602"/>
              <a:t>College of Engineering</a:t>
            </a:r>
            <a:endParaRPr sz="1602"/>
          </a:p>
          <a:p>
            <a:pPr marL="0" lvl="0" indent="0" algn="ctr" rtl="0">
              <a:lnSpc>
                <a:spcPct val="80000"/>
              </a:lnSpc>
              <a:spcBef>
                <a:spcPts val="0"/>
              </a:spcBef>
              <a:spcAft>
                <a:spcPts val="0"/>
              </a:spcAft>
              <a:buSzPts val="1018"/>
              <a:buNone/>
            </a:pPr>
            <a:r>
              <a:rPr lang="en" sz="1602"/>
              <a:t>Department of Electrical and Computer Engineering</a:t>
            </a:r>
            <a:endParaRPr sz="1602"/>
          </a:p>
          <a:p>
            <a:pPr marL="0" lvl="0" indent="0" algn="ctr" rtl="0">
              <a:lnSpc>
                <a:spcPct val="80000"/>
              </a:lnSpc>
              <a:spcBef>
                <a:spcPts val="0"/>
              </a:spcBef>
              <a:spcAft>
                <a:spcPts val="0"/>
              </a:spcAft>
              <a:buSzPts val="1018"/>
              <a:buNone/>
            </a:pPr>
            <a:endParaRPr sz="1602"/>
          </a:p>
          <a:p>
            <a:pPr marL="0" lvl="0" indent="0" algn="ctr" rtl="0">
              <a:lnSpc>
                <a:spcPct val="80000"/>
              </a:lnSpc>
              <a:spcBef>
                <a:spcPts val="0"/>
              </a:spcBef>
              <a:spcAft>
                <a:spcPts val="0"/>
              </a:spcAft>
              <a:buSzPts val="1018"/>
              <a:buNone/>
            </a:pPr>
            <a:r>
              <a:rPr lang="en" sz="1602"/>
              <a:t>Sydney Cady, Ryan Schwartz, Steven Yu, Mohamed El-Hadedy Aly</a:t>
            </a:r>
            <a:endParaRPr sz="1602"/>
          </a:p>
        </p:txBody>
      </p:sp>
      <p:pic>
        <p:nvPicPr>
          <p:cNvPr id="2" name="Audio 1">
            <a:hlinkClick r:id="" action="ppaction://media"/>
            <a:extLst>
              <a:ext uri="{FF2B5EF4-FFF2-40B4-BE49-F238E27FC236}">
                <a16:creationId xmlns:a16="http://schemas.microsoft.com/office/drawing/2014/main" id="{DED85541-66F7-4037-B8D0-7F0715B837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818985758"/>
      </p:ext>
    </p:extLst>
  </p:cSld>
  <p:clrMapOvr>
    <a:masterClrMapping/>
  </p:clrMapOvr>
  <mc:AlternateContent xmlns:mc="http://schemas.openxmlformats.org/markup-compatibility/2006" xmlns:p14="http://schemas.microsoft.com/office/powerpoint/2010/main">
    <mc:Choice Requires="p14">
      <p:transition spd="slow" p14:dur="2000" advTm="3348"/>
    </mc:Choice>
    <mc:Fallback xmlns="">
      <p:transition spd="slow" advTm="3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747900"/>
            <a:ext cx="5017500" cy="240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Tiny Encryption Algorithm (TEA) Benchmarking on the Raspberry Pi 3B+</a:t>
            </a:r>
            <a:endParaRPr/>
          </a:p>
        </p:txBody>
      </p:sp>
      <p:sp>
        <p:nvSpPr>
          <p:cNvPr id="135" name="Google Shape;135;p13"/>
          <p:cNvSpPr txBox="1">
            <a:spLocks noGrp="1"/>
          </p:cNvSpPr>
          <p:nvPr>
            <p:ph type="subTitle" idx="1"/>
          </p:nvPr>
        </p:nvSpPr>
        <p:spPr>
          <a:xfrm>
            <a:off x="607175" y="3447600"/>
            <a:ext cx="7947600" cy="14007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1018"/>
              <a:buNone/>
            </a:pPr>
            <a:r>
              <a:rPr lang="en" sz="1602"/>
              <a:t>California State Polytechnic University, Pomona</a:t>
            </a:r>
            <a:endParaRPr sz="1602"/>
          </a:p>
          <a:p>
            <a:pPr marL="0" lvl="0" indent="0" algn="ctr" rtl="0">
              <a:lnSpc>
                <a:spcPct val="80000"/>
              </a:lnSpc>
              <a:spcBef>
                <a:spcPts val="0"/>
              </a:spcBef>
              <a:spcAft>
                <a:spcPts val="0"/>
              </a:spcAft>
              <a:buSzPts val="1018"/>
              <a:buNone/>
            </a:pPr>
            <a:r>
              <a:rPr lang="en" sz="1602"/>
              <a:t>College of Engineering</a:t>
            </a:r>
            <a:endParaRPr sz="1602"/>
          </a:p>
          <a:p>
            <a:pPr marL="0" lvl="0" indent="0" algn="ctr" rtl="0">
              <a:lnSpc>
                <a:spcPct val="80000"/>
              </a:lnSpc>
              <a:spcBef>
                <a:spcPts val="0"/>
              </a:spcBef>
              <a:spcAft>
                <a:spcPts val="0"/>
              </a:spcAft>
              <a:buSzPts val="1018"/>
              <a:buNone/>
            </a:pPr>
            <a:r>
              <a:rPr lang="en" sz="1602"/>
              <a:t>Department of Electrical and Computer Engineering</a:t>
            </a:r>
            <a:endParaRPr sz="1602"/>
          </a:p>
          <a:p>
            <a:pPr marL="0" lvl="0" indent="0" algn="ctr" rtl="0">
              <a:lnSpc>
                <a:spcPct val="80000"/>
              </a:lnSpc>
              <a:spcBef>
                <a:spcPts val="0"/>
              </a:spcBef>
              <a:spcAft>
                <a:spcPts val="0"/>
              </a:spcAft>
              <a:buSzPts val="1018"/>
              <a:buNone/>
            </a:pPr>
            <a:endParaRPr sz="1602"/>
          </a:p>
          <a:p>
            <a:pPr marL="0" lvl="0" indent="0" algn="ctr" rtl="0">
              <a:lnSpc>
                <a:spcPct val="80000"/>
              </a:lnSpc>
              <a:spcBef>
                <a:spcPts val="0"/>
              </a:spcBef>
              <a:spcAft>
                <a:spcPts val="0"/>
              </a:spcAft>
              <a:buSzPts val="1018"/>
              <a:buNone/>
            </a:pPr>
            <a:r>
              <a:rPr lang="en" sz="1602"/>
              <a:t>Sydney Cady, Ryan Schwartz, Steven Yu, Mohamed El-Hadedy Aly</a:t>
            </a:r>
            <a:endParaRPr sz="1602"/>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759251437"/>
      </p:ext>
    </p:extLst>
  </p:cSld>
  <p:clrMapOvr>
    <a:masterClrMapping/>
  </p:clrMapOvr>
  <mc:AlternateContent xmlns:mc="http://schemas.openxmlformats.org/markup-compatibility/2006" xmlns:p14="http://schemas.microsoft.com/office/powerpoint/2010/main">
    <mc:Choice Requires="p14">
      <p:transition spd="slow" p14:dur="2000" advTm="2580"/>
    </mc:Choice>
    <mc:Fallback xmlns="">
      <p:transition spd="slow" advTm="25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Tiny Encryption Algorithm</a:t>
            </a:r>
            <a:endParaRPr/>
          </a:p>
        </p:txBody>
      </p:sp>
      <p:sp>
        <p:nvSpPr>
          <p:cNvPr id="141" name="Google Shape;141;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400" dirty="0"/>
              <a:t>What is TEA?</a:t>
            </a:r>
            <a:endParaRPr sz="1400" dirty="0"/>
          </a:p>
          <a:p>
            <a:pPr marL="457200" lvl="0" indent="-317500" algn="l" rtl="0">
              <a:spcBef>
                <a:spcPts val="1200"/>
              </a:spcBef>
              <a:spcAft>
                <a:spcPts val="0"/>
              </a:spcAft>
              <a:buSzPts val="1400"/>
              <a:buChar char="●"/>
            </a:pPr>
            <a:r>
              <a:rPr lang="en" sz="1400" dirty="0"/>
              <a:t>TEA is a simple block cipher designed by David Wheeler and Roger Needham at the Cambridge Computer Laboratory.</a:t>
            </a:r>
            <a:endParaRPr sz="1400" dirty="0"/>
          </a:p>
          <a:p>
            <a:pPr marL="457200" lvl="0" indent="-317500" algn="l" rtl="0">
              <a:spcBef>
                <a:spcPts val="0"/>
              </a:spcBef>
              <a:spcAft>
                <a:spcPts val="0"/>
              </a:spcAft>
              <a:buSzPts val="1400"/>
              <a:buChar char="●"/>
            </a:pPr>
            <a:r>
              <a:rPr lang="en" sz="1400" dirty="0"/>
              <a:t>Designed to encrypt and decrypt data for security purposes.</a:t>
            </a:r>
            <a:endParaRPr sz="1400" dirty="0"/>
          </a:p>
          <a:p>
            <a:pPr marL="457200" lvl="0" indent="0" algn="l" rtl="0">
              <a:spcBef>
                <a:spcPts val="1200"/>
              </a:spcBef>
              <a:spcAft>
                <a:spcPts val="0"/>
              </a:spcAft>
              <a:buNone/>
            </a:pPr>
            <a:endParaRPr sz="1400" dirty="0"/>
          </a:p>
          <a:p>
            <a:pPr marL="457200" lvl="0" indent="-317500" algn="l" rtl="0">
              <a:spcBef>
                <a:spcPts val="1200"/>
              </a:spcBef>
              <a:spcAft>
                <a:spcPts val="0"/>
              </a:spcAft>
              <a:buSzPts val="1400"/>
              <a:buChar char="●"/>
            </a:pPr>
            <a:r>
              <a:rPr lang="en" sz="1400" dirty="0"/>
              <a:t>TEA scrambles plaintext based on a key so that it becomes unreadable without the key.</a:t>
            </a:r>
            <a:endParaRPr sz="1400" dirty="0"/>
          </a:p>
          <a:p>
            <a:pPr marL="457200" lvl="0" indent="-317500" algn="l" rtl="0">
              <a:spcBef>
                <a:spcPts val="0"/>
              </a:spcBef>
              <a:spcAft>
                <a:spcPts val="0"/>
              </a:spcAft>
              <a:buSzPts val="1400"/>
              <a:buChar char="●"/>
            </a:pPr>
            <a:r>
              <a:rPr lang="en" sz="1400" dirty="0"/>
              <a:t>Operates on two 32-bit unsigned integers (one 64-bit data block).</a:t>
            </a:r>
            <a:endParaRPr sz="1400" dirty="0"/>
          </a:p>
          <a:p>
            <a:pPr marL="457200" lvl="0" indent="-317500" algn="l" rtl="0">
              <a:spcBef>
                <a:spcPts val="0"/>
              </a:spcBef>
              <a:spcAft>
                <a:spcPts val="0"/>
              </a:spcAft>
              <a:buSzPts val="1400"/>
              <a:buChar char="●"/>
            </a:pPr>
            <a:r>
              <a:rPr lang="en" sz="1400" dirty="0"/>
              <a:t>Has a 128-bit key size.</a:t>
            </a:r>
            <a:endParaRPr sz="1400" dirty="0"/>
          </a:p>
          <a:p>
            <a:pPr marL="457200" lvl="0" indent="-317500" algn="l" rtl="0">
              <a:spcBef>
                <a:spcPts val="0"/>
              </a:spcBef>
              <a:spcAft>
                <a:spcPts val="0"/>
              </a:spcAft>
              <a:buSzPts val="1400"/>
              <a:buChar char="●"/>
            </a:pPr>
            <a:r>
              <a:rPr lang="en" sz="1400" dirty="0"/>
              <a:t>Typically runs 64 Feistel rounds (32 cycles).</a:t>
            </a:r>
            <a:endParaRPr sz="14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0945"/>
    </mc:Choice>
    <mc:Fallback xmlns="">
      <p:transition spd="slow" advTm="609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Objective</a:t>
            </a:r>
            <a:endParaRPr/>
          </a:p>
        </p:txBody>
      </p:sp>
      <p:sp>
        <p:nvSpPr>
          <p:cNvPr id="147" name="Google Shape;147;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sz="1400" dirty="0"/>
              <a:t>Hardware: Raspberry Pi 3B+</a:t>
            </a:r>
            <a:endParaRPr sz="1400" dirty="0"/>
          </a:p>
          <a:p>
            <a:pPr marL="0" lvl="0" indent="0" algn="l" rtl="0">
              <a:spcBef>
                <a:spcPts val="1200"/>
              </a:spcBef>
              <a:spcAft>
                <a:spcPts val="0"/>
              </a:spcAft>
              <a:buNone/>
            </a:pPr>
            <a:r>
              <a:rPr lang="en" sz="1400" dirty="0"/>
              <a:t>Software: TEA.py, TEA.cpp</a:t>
            </a:r>
            <a:endParaRPr sz="1400" dirty="0"/>
          </a:p>
          <a:p>
            <a:pPr marL="0" lvl="0" indent="0" algn="l" rtl="0">
              <a:spcBef>
                <a:spcPts val="1200"/>
              </a:spcBef>
              <a:spcAft>
                <a:spcPts val="0"/>
              </a:spcAft>
              <a:buNone/>
            </a:pPr>
            <a:endParaRPr sz="1400" dirty="0"/>
          </a:p>
          <a:p>
            <a:pPr marL="457200" lvl="0" indent="-317500" algn="l" rtl="0">
              <a:spcBef>
                <a:spcPts val="1200"/>
              </a:spcBef>
              <a:spcAft>
                <a:spcPts val="0"/>
              </a:spcAft>
              <a:buSzPts val="1400"/>
              <a:buChar char="●"/>
            </a:pPr>
            <a:r>
              <a:rPr lang="en" sz="1400" dirty="0"/>
              <a:t>Executing the TEA written in Python and the TEA written in C++ on a Raspberry Pi 3B+ to measure and compare their performance metrics.</a:t>
            </a:r>
            <a:endParaRPr sz="1400" dirty="0"/>
          </a:p>
          <a:p>
            <a:pPr marL="457200" lvl="0" indent="-317500" algn="l" rtl="0">
              <a:spcBef>
                <a:spcPts val="0"/>
              </a:spcBef>
              <a:spcAft>
                <a:spcPts val="0"/>
              </a:spcAft>
              <a:buSzPts val="1400"/>
              <a:buChar char="●"/>
            </a:pPr>
            <a:r>
              <a:rPr lang="en" sz="1400" dirty="0"/>
              <a:t>Collected measurements will to determine the efficiency of data encryption algorithms and optimize them for use on IoT devices.</a:t>
            </a:r>
            <a:endParaRPr sz="1400" dirty="0"/>
          </a:p>
          <a:p>
            <a:pPr marL="457200" lvl="0" indent="0" algn="l" rtl="0">
              <a:spcBef>
                <a:spcPts val="1200"/>
              </a:spcBef>
              <a:spcAft>
                <a:spcPts val="0"/>
              </a:spcAft>
              <a:buNone/>
            </a:pPr>
            <a:endParaRPr sz="1400" dirty="0"/>
          </a:p>
          <a:p>
            <a:pPr marL="0" lvl="0" indent="0" algn="l" rtl="0">
              <a:spcBef>
                <a:spcPts val="1200"/>
              </a:spcBef>
              <a:spcAft>
                <a:spcPts val="1200"/>
              </a:spcAft>
              <a:buNone/>
            </a:pPr>
            <a:r>
              <a:rPr lang="en" sz="1400" dirty="0"/>
              <a:t>Performance metrics: CPI, MIPS, execution time, and power consumption</a:t>
            </a:r>
            <a:endParaRPr sz="1400"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9071"/>
    </mc:Choice>
    <mc:Fallback xmlns="">
      <p:transition spd="slow" advTm="49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TEA in Python</a:t>
            </a:r>
            <a:endParaRPr/>
          </a:p>
        </p:txBody>
      </p:sp>
      <p:pic>
        <p:nvPicPr>
          <p:cNvPr id="153" name="Google Shape;153;p16"/>
          <p:cNvPicPr preferRelativeResize="0"/>
          <p:nvPr/>
        </p:nvPicPr>
        <p:blipFill>
          <a:blip r:embed="rId5">
            <a:alphaModFix/>
          </a:blip>
          <a:stretch>
            <a:fillRect/>
          </a:stretch>
        </p:blipFill>
        <p:spPr>
          <a:xfrm>
            <a:off x="326900" y="1067200"/>
            <a:ext cx="4114800" cy="3723894"/>
          </a:xfrm>
          <a:prstGeom prst="rect">
            <a:avLst/>
          </a:prstGeom>
          <a:noFill/>
          <a:ln>
            <a:noFill/>
          </a:ln>
        </p:spPr>
      </p:pic>
      <p:pic>
        <p:nvPicPr>
          <p:cNvPr id="154" name="Google Shape;154;p16"/>
          <p:cNvPicPr preferRelativeResize="0"/>
          <p:nvPr/>
        </p:nvPicPr>
        <p:blipFill>
          <a:blip r:embed="rId6">
            <a:alphaModFix/>
          </a:blip>
          <a:stretch>
            <a:fillRect/>
          </a:stretch>
        </p:blipFill>
        <p:spPr>
          <a:xfrm>
            <a:off x="4698775" y="1067208"/>
            <a:ext cx="4114800" cy="1892808"/>
          </a:xfrm>
          <a:prstGeom prst="rect">
            <a:avLst/>
          </a:prstGeom>
          <a:noFill/>
          <a:ln>
            <a:noFill/>
          </a:ln>
        </p:spPr>
      </p:pic>
      <p:pic>
        <p:nvPicPr>
          <p:cNvPr id="2" name="Audio 1">
            <a:hlinkClick r:id="" action="ppaction://media"/>
            <a:extLst>
              <a:ext uri="{FF2B5EF4-FFF2-40B4-BE49-F238E27FC236}">
                <a16:creationId xmlns:a16="http://schemas.microsoft.com/office/drawing/2014/main" id="{8F9D6AEC-9322-449A-8F3B-72983381482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7006"/>
    </mc:Choice>
    <mc:Fallback xmlns="">
      <p:transition spd="slow" advTm="970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TEA in C++</a:t>
            </a:r>
            <a:endParaRPr/>
          </a:p>
        </p:txBody>
      </p:sp>
      <p:pic>
        <p:nvPicPr>
          <p:cNvPr id="160" name="Google Shape;160;p17"/>
          <p:cNvPicPr preferRelativeResize="0"/>
          <p:nvPr/>
        </p:nvPicPr>
        <p:blipFill>
          <a:blip r:embed="rId5">
            <a:alphaModFix/>
          </a:blip>
          <a:stretch>
            <a:fillRect/>
          </a:stretch>
        </p:blipFill>
        <p:spPr>
          <a:xfrm>
            <a:off x="324550" y="1307838"/>
            <a:ext cx="4114800" cy="2468880"/>
          </a:xfrm>
          <a:prstGeom prst="rect">
            <a:avLst/>
          </a:prstGeom>
          <a:noFill/>
          <a:ln>
            <a:noFill/>
          </a:ln>
        </p:spPr>
      </p:pic>
      <p:pic>
        <p:nvPicPr>
          <p:cNvPr id="161" name="Google Shape;161;p17"/>
          <p:cNvPicPr preferRelativeResize="0"/>
          <p:nvPr/>
        </p:nvPicPr>
        <p:blipFill>
          <a:blip r:embed="rId6">
            <a:alphaModFix/>
          </a:blip>
          <a:stretch>
            <a:fillRect/>
          </a:stretch>
        </p:blipFill>
        <p:spPr>
          <a:xfrm>
            <a:off x="4703200" y="1307850"/>
            <a:ext cx="4114799" cy="2026539"/>
          </a:xfrm>
          <a:prstGeom prst="rect">
            <a:avLst/>
          </a:prstGeom>
          <a:noFill/>
          <a:ln>
            <a:noFill/>
          </a:ln>
        </p:spPr>
      </p:pic>
      <p:pic>
        <p:nvPicPr>
          <p:cNvPr id="2" name="Audio 1">
            <a:hlinkClick r:id="" action="ppaction://media"/>
            <a:extLst>
              <a:ext uri="{FF2B5EF4-FFF2-40B4-BE49-F238E27FC236}">
                <a16:creationId xmlns:a16="http://schemas.microsoft.com/office/drawing/2014/main" id="{A80B2936-0822-4FF9-8908-5282E7AB428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9965"/>
    </mc:Choice>
    <mc:Fallback xmlns="">
      <p:transition spd="slow" advTm="79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Code Description</a:t>
            </a:r>
            <a:endParaRPr/>
          </a:p>
        </p:txBody>
      </p:sp>
      <p:sp>
        <p:nvSpPr>
          <p:cNvPr id="167" name="Google Shape;167;p18"/>
          <p:cNvSpPr txBox="1">
            <a:spLocks noGrp="1"/>
          </p:cNvSpPr>
          <p:nvPr>
            <p:ph type="body" idx="1"/>
          </p:nvPr>
        </p:nvSpPr>
        <p:spPr>
          <a:xfrm>
            <a:off x="1297500" y="1567550"/>
            <a:ext cx="7038900" cy="32829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 sz="1400"/>
              <a:t>The source code can be divided into a Encipher method, Decipher method, and Main driver program.</a:t>
            </a:r>
            <a:endParaRPr sz="1400"/>
          </a:p>
          <a:p>
            <a:pPr marL="457200" lvl="0" indent="-317500" algn="l" rtl="0">
              <a:lnSpc>
                <a:spcPct val="105000"/>
              </a:lnSpc>
              <a:spcBef>
                <a:spcPts val="1200"/>
              </a:spcBef>
              <a:spcAft>
                <a:spcPts val="0"/>
              </a:spcAft>
              <a:buSzPts val="1400"/>
              <a:buChar char="●"/>
            </a:pPr>
            <a:r>
              <a:rPr lang="en" sz="1400"/>
              <a:t>The Encipher method accepts two 32 bit blocks of data and a 128 bit key from the driver program.</a:t>
            </a:r>
            <a:endParaRPr sz="1400"/>
          </a:p>
          <a:p>
            <a:pPr marL="457200" lvl="0" indent="-317500" algn="l" rtl="0">
              <a:lnSpc>
                <a:spcPct val="105000"/>
              </a:lnSpc>
              <a:spcBef>
                <a:spcPts val="0"/>
              </a:spcBef>
              <a:spcAft>
                <a:spcPts val="0"/>
              </a:spcAft>
              <a:buSzPts val="1400"/>
              <a:buChar char="●"/>
            </a:pPr>
            <a:r>
              <a:rPr lang="en" sz="1400"/>
              <a:t>The blocks of data are cumulatively summed with the key and a mathematical expression in a 32 cycle loop. </a:t>
            </a:r>
            <a:endParaRPr sz="1400"/>
          </a:p>
          <a:p>
            <a:pPr marL="457200" lvl="0" indent="-317500" algn="l" rtl="0">
              <a:lnSpc>
                <a:spcPct val="105000"/>
              </a:lnSpc>
              <a:spcBef>
                <a:spcPts val="0"/>
              </a:spcBef>
              <a:spcAft>
                <a:spcPts val="0"/>
              </a:spcAft>
              <a:buSzPts val="1400"/>
              <a:buChar char="●"/>
            </a:pPr>
            <a:r>
              <a:rPr lang="en" sz="1400"/>
              <a:t>The scrambled data is returned to the driver program.</a:t>
            </a:r>
            <a:endParaRPr sz="1400"/>
          </a:p>
          <a:p>
            <a:pPr marL="0" lvl="0" indent="0" algn="l" rtl="0">
              <a:lnSpc>
                <a:spcPct val="105000"/>
              </a:lnSpc>
              <a:spcBef>
                <a:spcPts val="1200"/>
              </a:spcBef>
              <a:spcAft>
                <a:spcPts val="0"/>
              </a:spcAft>
              <a:buNone/>
            </a:pPr>
            <a:endParaRPr sz="1400"/>
          </a:p>
          <a:p>
            <a:pPr marL="457200" lvl="0" indent="-317500" algn="l" rtl="0">
              <a:lnSpc>
                <a:spcPct val="105000"/>
              </a:lnSpc>
              <a:spcBef>
                <a:spcPts val="1200"/>
              </a:spcBef>
              <a:spcAft>
                <a:spcPts val="0"/>
              </a:spcAft>
              <a:buSzPts val="1400"/>
              <a:buChar char="●"/>
            </a:pPr>
            <a:r>
              <a:rPr lang="en" sz="1400"/>
              <a:t>The Decipher method accepts the scrambled data and the key from the driver.</a:t>
            </a:r>
            <a:endParaRPr sz="1400"/>
          </a:p>
          <a:p>
            <a:pPr marL="457200" lvl="0" indent="-317500" algn="l" rtl="0">
              <a:lnSpc>
                <a:spcPct val="105000"/>
              </a:lnSpc>
              <a:spcBef>
                <a:spcPts val="0"/>
              </a:spcBef>
              <a:spcAft>
                <a:spcPts val="0"/>
              </a:spcAft>
              <a:buSzPts val="1400"/>
              <a:buChar char="●"/>
            </a:pPr>
            <a:r>
              <a:rPr lang="en" sz="1400"/>
              <a:t>The enciphering process is reversed with the key and mathematical expression cumulatively subtracted from the blocks of data in a 32 cycle loop.</a:t>
            </a:r>
            <a:endParaRPr sz="1400"/>
          </a:p>
          <a:p>
            <a:pPr marL="457200" lvl="0" indent="-317500" algn="l" rtl="0">
              <a:lnSpc>
                <a:spcPct val="105000"/>
              </a:lnSpc>
              <a:spcBef>
                <a:spcPts val="0"/>
              </a:spcBef>
              <a:spcAft>
                <a:spcPts val="0"/>
              </a:spcAft>
              <a:buSzPts val="1400"/>
              <a:buChar char="●"/>
            </a:pPr>
            <a:r>
              <a:rPr lang="en" sz="1400"/>
              <a:t>The original data is acquired and returned to the driver program.</a:t>
            </a:r>
            <a:endParaRPr sz="1400"/>
          </a:p>
        </p:txBody>
      </p:sp>
      <p:pic>
        <p:nvPicPr>
          <p:cNvPr id="2" name="Audio 1">
            <a:hlinkClick r:id="" action="ppaction://media"/>
            <a:extLst>
              <a:ext uri="{FF2B5EF4-FFF2-40B4-BE49-F238E27FC236}">
                <a16:creationId xmlns:a16="http://schemas.microsoft.com/office/drawing/2014/main" id="{C3419578-7C3E-4FBD-98C3-B1F57004C1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9236"/>
    </mc:Choice>
    <mc:Fallback xmlns="">
      <p:transition spd="slow" advTm="19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Benchmarking Tools</a:t>
            </a:r>
            <a:endParaRPr/>
          </a:p>
        </p:txBody>
      </p:sp>
      <p:sp>
        <p:nvSpPr>
          <p:cNvPr id="173" name="Google Shape;173;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400"/>
              <a:t>Source code conversion to assembly for instruction count acquisition.</a:t>
            </a:r>
            <a:endParaRPr sz="1400"/>
          </a:p>
          <a:p>
            <a:pPr marL="457200" lvl="0" indent="-317500" algn="l" rtl="0">
              <a:spcBef>
                <a:spcPts val="1200"/>
              </a:spcBef>
              <a:spcAft>
                <a:spcPts val="0"/>
              </a:spcAft>
              <a:buSzPts val="1400"/>
              <a:buChar char="●"/>
            </a:pPr>
            <a:r>
              <a:rPr lang="en" sz="1400"/>
              <a:t>Python GodBolt Compiler Explorer</a:t>
            </a:r>
            <a:endParaRPr sz="1400"/>
          </a:p>
          <a:p>
            <a:pPr marL="457200" lvl="0" indent="-317500" algn="l" rtl="0">
              <a:spcBef>
                <a:spcPts val="0"/>
              </a:spcBef>
              <a:spcAft>
                <a:spcPts val="0"/>
              </a:spcAft>
              <a:buSzPts val="1400"/>
              <a:buChar char="●"/>
            </a:pPr>
            <a:r>
              <a:rPr lang="en" sz="1400"/>
              <a:t>C++ GNU GCC compiler</a:t>
            </a:r>
            <a:endParaRPr sz="1400"/>
          </a:p>
          <a:p>
            <a:pPr marL="0" lvl="0" indent="0" algn="l" rtl="0">
              <a:spcBef>
                <a:spcPts val="1200"/>
              </a:spcBef>
              <a:spcAft>
                <a:spcPts val="0"/>
              </a:spcAft>
              <a:buNone/>
            </a:pPr>
            <a:r>
              <a:rPr lang="en" sz="1400"/>
              <a:t>Time manipulation libraries  for inserting timing devices into the source code.</a:t>
            </a:r>
            <a:endParaRPr sz="1400"/>
          </a:p>
          <a:p>
            <a:pPr marL="457200" lvl="0" indent="-317500" algn="l" rtl="0">
              <a:spcBef>
                <a:spcPts val="1200"/>
              </a:spcBef>
              <a:spcAft>
                <a:spcPts val="0"/>
              </a:spcAft>
              <a:buSzPts val="1400"/>
              <a:buChar char="●"/>
            </a:pPr>
            <a:r>
              <a:rPr lang="en" sz="1400"/>
              <a:t>Python Time module</a:t>
            </a:r>
            <a:endParaRPr sz="1400"/>
          </a:p>
          <a:p>
            <a:pPr marL="457200" lvl="0" indent="-317500" algn="l" rtl="0">
              <a:spcBef>
                <a:spcPts val="0"/>
              </a:spcBef>
              <a:spcAft>
                <a:spcPts val="0"/>
              </a:spcAft>
              <a:buSzPts val="1400"/>
              <a:buChar char="●"/>
            </a:pPr>
            <a:r>
              <a:rPr lang="en" sz="1400"/>
              <a:t>C++ Chrono library</a:t>
            </a:r>
            <a:endParaRPr sz="1400"/>
          </a:p>
          <a:p>
            <a:pPr marL="0" lvl="0" indent="0" algn="l" rtl="0">
              <a:spcBef>
                <a:spcPts val="1200"/>
              </a:spcBef>
              <a:spcAft>
                <a:spcPts val="0"/>
              </a:spcAft>
              <a:buNone/>
            </a:pPr>
            <a:r>
              <a:rPr lang="en" sz="1400"/>
              <a:t>Power consumption measurement device.</a:t>
            </a:r>
            <a:endParaRPr sz="1400"/>
          </a:p>
          <a:p>
            <a:pPr marL="457200" lvl="0" indent="-317500" algn="l" rtl="0">
              <a:spcBef>
                <a:spcPts val="1200"/>
              </a:spcBef>
              <a:spcAft>
                <a:spcPts val="0"/>
              </a:spcAft>
              <a:buSzPts val="1400"/>
              <a:buChar char="●"/>
            </a:pPr>
            <a:r>
              <a:rPr lang="en" sz="1400"/>
              <a:t>USB power meter</a:t>
            </a:r>
            <a:endParaRPr sz="1400"/>
          </a:p>
        </p:txBody>
      </p:sp>
      <p:pic>
        <p:nvPicPr>
          <p:cNvPr id="2" name="Audio 1">
            <a:hlinkClick r:id="" action="ppaction://media"/>
            <a:extLst>
              <a:ext uri="{FF2B5EF4-FFF2-40B4-BE49-F238E27FC236}">
                <a16:creationId xmlns:a16="http://schemas.microsoft.com/office/drawing/2014/main" id="{B1D26CA5-7E74-4D7F-80BE-80DE6949A4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9315"/>
    </mc:Choice>
    <mc:Fallback xmlns="">
      <p:transition spd="slow" advTm="393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7FE8396C441F24BBE869210E0B00E23" ma:contentTypeVersion="7" ma:contentTypeDescription="Create a new document." ma:contentTypeScope="" ma:versionID="3723d6dff5b47be44d55af187d6da5aa">
  <xsd:schema xmlns:xsd="http://www.w3.org/2001/XMLSchema" xmlns:xs="http://www.w3.org/2001/XMLSchema" xmlns:p="http://schemas.microsoft.com/office/2006/metadata/properties" xmlns:ns3="e0083c31-e1bf-4a4a-9ad9-b4f16f9b5075" xmlns:ns4="05f1ef1c-0d57-4d2d-b7c0-176dd8af0101" targetNamespace="http://schemas.microsoft.com/office/2006/metadata/properties" ma:root="true" ma:fieldsID="1e7376bb5e60158a73564b8dca7989af" ns3:_="" ns4:_="">
    <xsd:import namespace="e0083c31-e1bf-4a4a-9ad9-b4f16f9b5075"/>
    <xsd:import namespace="05f1ef1c-0d57-4d2d-b7c0-176dd8af0101"/>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0083c31-e1bf-4a4a-9ad9-b4f16f9b507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5f1ef1c-0d57-4d2d-b7c0-176dd8af0101"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27E0B2C-34DC-407C-8BAC-5E18EB61FC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0083c31-e1bf-4a4a-9ad9-b4f16f9b5075"/>
    <ds:schemaRef ds:uri="05f1ef1c-0d57-4d2d-b7c0-176dd8af010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EF6E660-BD15-4265-9EDD-67FE61FFC519}">
  <ds:schemaRefs>
    <ds:schemaRef ds:uri="http://schemas.microsoft.com/sharepoint/v3/contenttype/forms"/>
  </ds:schemaRefs>
</ds:datastoreItem>
</file>

<file path=customXml/itemProps3.xml><?xml version="1.0" encoding="utf-8"?>
<ds:datastoreItem xmlns:ds="http://schemas.openxmlformats.org/officeDocument/2006/customXml" ds:itemID="{D7716908-CCD2-4315-B813-DDCEDF2BFED6}">
  <ds:schemaRefs>
    <ds:schemaRef ds:uri="http://purl.org/dc/dcmitype/"/>
    <ds:schemaRef ds:uri="http://purl.org/dc/elements/1.1/"/>
    <ds:schemaRef ds:uri="http://purl.org/dc/terms/"/>
    <ds:schemaRef ds:uri="http://schemas.microsoft.com/office/infopath/2007/PartnerControls"/>
    <ds:schemaRef ds:uri="http://schemas.microsoft.com/office/2006/documentManagement/types"/>
    <ds:schemaRef ds:uri="e0083c31-e1bf-4a4a-9ad9-b4f16f9b5075"/>
    <ds:schemaRef ds:uri="http://www.w3.org/XML/1998/namespace"/>
    <ds:schemaRef ds:uri="05f1ef1c-0d57-4d2d-b7c0-176dd8af0101"/>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otalTime>12</TotalTime>
  <Words>1477</Words>
  <Application>Microsoft Office PowerPoint</Application>
  <PresentationFormat>On-screen Show (16:9)</PresentationFormat>
  <Paragraphs>130</Paragraphs>
  <Slides>13</Slides>
  <Notes>13</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Montserrat</vt:lpstr>
      <vt:lpstr>Wingdings</vt:lpstr>
      <vt:lpstr>Lato</vt:lpstr>
      <vt:lpstr>Focus</vt:lpstr>
      <vt:lpstr>Tiny Encryption Algorithm (TEA) Benchmarking on the Raspberry Pi 3B+</vt:lpstr>
      <vt:lpstr>Tiny Encryption Algorithm (TEA) Benchmarking on the Raspberry Pi 3B+</vt:lpstr>
      <vt:lpstr>Tiny Encryption Algorithm (TEA) Benchmarking on the Raspberry Pi 3B+</vt:lpstr>
      <vt:lpstr>Tiny Encryption Algorithm</vt:lpstr>
      <vt:lpstr>Objective</vt:lpstr>
      <vt:lpstr>TEA in Python</vt:lpstr>
      <vt:lpstr>TEA in C++</vt:lpstr>
      <vt:lpstr>Code Description</vt:lpstr>
      <vt:lpstr>Benchmarking Tools</vt:lpstr>
      <vt:lpstr>Performance Results</vt:lpstr>
      <vt:lpstr>Performance Analysis</vt:lpstr>
      <vt:lpstr>Power Consumption</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Tiny Encryption Algorithm (TEA) Benchmarking on the Raspberry Pi 3B+</dc:title>
  <dc:creator>Sydney</dc:creator>
  <cp:lastModifiedBy>Sydney L. Cady</cp:lastModifiedBy>
  <cp:revision>1</cp:revision>
  <dcterms:modified xsi:type="dcterms:W3CDTF">2021-05-10T21:51:47Z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0x01010077FE8396C441F24BBE869210E0B00E23</vt:lpwstr>
  </property>
</Properties>
</file>